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24"/>
  </p:notesMasterIdLst>
  <p:handoutMasterIdLst>
    <p:handoutMasterId r:id="rId25"/>
  </p:handoutMasterIdLst>
  <p:sldIdLst>
    <p:sldId id="264" r:id="rId2"/>
    <p:sldId id="308" r:id="rId3"/>
    <p:sldId id="263" r:id="rId4"/>
    <p:sldId id="269" r:id="rId5"/>
    <p:sldId id="302" r:id="rId6"/>
    <p:sldId id="265" r:id="rId7"/>
    <p:sldId id="305" r:id="rId8"/>
    <p:sldId id="309" r:id="rId9"/>
    <p:sldId id="303" r:id="rId10"/>
    <p:sldId id="304" r:id="rId11"/>
    <p:sldId id="278" r:id="rId12"/>
    <p:sldId id="281" r:id="rId13"/>
    <p:sldId id="266" r:id="rId14"/>
    <p:sldId id="272" r:id="rId15"/>
    <p:sldId id="307" r:id="rId16"/>
    <p:sldId id="306" r:id="rId17"/>
    <p:sldId id="267" r:id="rId18"/>
    <p:sldId id="297" r:id="rId19"/>
    <p:sldId id="270" r:id="rId20"/>
    <p:sldId id="271" r:id="rId21"/>
    <p:sldId id="296" r:id="rId22"/>
    <p:sldId id="290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CB43D7A-2128-4979-BA6C-DD12FE60932B}">
          <p14:sldIdLst>
            <p14:sldId id="264"/>
            <p14:sldId id="308"/>
            <p14:sldId id="263"/>
            <p14:sldId id="269"/>
            <p14:sldId id="302"/>
            <p14:sldId id="265"/>
            <p14:sldId id="305"/>
            <p14:sldId id="309"/>
            <p14:sldId id="303"/>
            <p14:sldId id="304"/>
            <p14:sldId id="278"/>
            <p14:sldId id="281"/>
            <p14:sldId id="266"/>
            <p14:sldId id="272"/>
            <p14:sldId id="307"/>
            <p14:sldId id="306"/>
            <p14:sldId id="267"/>
            <p14:sldId id="297"/>
            <p14:sldId id="270"/>
            <p14:sldId id="271"/>
            <p14:sldId id="296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66"/>
    <a:srgbClr val="FFFFCC"/>
    <a:srgbClr val="0000CC"/>
    <a:srgbClr val="006699"/>
    <a:srgbClr val="003399"/>
    <a:srgbClr val="000099"/>
    <a:srgbClr val="000066"/>
    <a:srgbClr val="336699"/>
    <a:srgbClr val="33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2" autoAdjust="0"/>
    <p:restoredTop sz="83199" autoAdjust="0"/>
  </p:normalViewPr>
  <p:slideViewPr>
    <p:cSldViewPr snapToGrid="0">
      <p:cViewPr varScale="1">
        <p:scale>
          <a:sx n="92" d="100"/>
          <a:sy n="92" d="100"/>
        </p:scale>
        <p:origin x="1968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200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D9D35-E7A0-486D-BC6B-CB9B1FF1BF73}" type="datetimeFigureOut">
              <a:rPr lang="en-GB" smtClean="0"/>
              <a:t>08/09/2020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C0A932-8176-468C-A25B-BC0C098E7B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5602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2CD731-C9F1-4BFF-B86A-31626A0E2554}" type="datetimeFigureOut">
              <a:rPr lang="en-GB" smtClean="0"/>
              <a:t>08/09/2020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36AFBE-F1F1-43A9-BCC6-2E62D891AB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208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36AFBE-F1F1-43A9-BCC6-2E62D891AB0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327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36AFBE-F1F1-43A9-BCC6-2E62D891AB0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794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l">
              <a:lnSpc>
                <a:spcPct val="10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50619" y="6356355"/>
            <a:ext cx="874485" cy="365125"/>
          </a:xfrm>
        </p:spPr>
        <p:txBody>
          <a:bodyPr/>
          <a:lstStyle/>
          <a:p>
            <a:fld id="{62EB5621-A25D-4A13-8CCD-BA9CB3FA6369}" type="slidenum">
              <a:rPr lang="en-GB" smtClean="0"/>
              <a:t>‹#›</a:t>
            </a:fld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39410" y="6356355"/>
            <a:ext cx="30861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857448" y="6356355"/>
            <a:ext cx="998195" cy="365125"/>
          </a:xfrm>
        </p:spPr>
        <p:txBody>
          <a:bodyPr/>
          <a:lstStyle/>
          <a:p>
            <a:fld id="{509E890D-B0A2-4DD6-9D42-857405BD751E}" type="datetimeFigureOut">
              <a:rPr lang="en-GB" smtClean="0"/>
              <a:t>08/09/2020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0056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890D-B0A2-4DD6-9D42-857405BD751E}" type="datetimeFigureOut">
              <a:rPr lang="en-GB" smtClean="0"/>
              <a:t>08/09/2020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B5621-A25D-4A13-8CCD-BA9CB3FA63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8412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890D-B0A2-4DD6-9D42-857405BD751E}" type="datetimeFigureOut">
              <a:rPr lang="en-GB" smtClean="0"/>
              <a:t>08/09/2020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B5621-A25D-4A13-8CCD-BA9CB3FA63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73877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777287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654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B5621-A25D-4A13-8CCD-BA9CB3FA6369}" type="slidenum">
              <a:rPr lang="en-GB" smtClean="0"/>
              <a:t>‹#›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890D-B0A2-4DD6-9D42-857405BD751E}" type="datetimeFigureOut">
              <a:rPr lang="en-GB" smtClean="0"/>
              <a:t>08/09/2020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60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3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8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B5621-A25D-4A13-8CCD-BA9CB3FA6369}" type="slidenum">
              <a:rPr lang="en-GB" smtClean="0"/>
              <a:t>‹#›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890D-B0A2-4DD6-9D42-857405BD751E}" type="datetimeFigureOut">
              <a:rPr lang="en-GB" smtClean="0"/>
              <a:t>08/09/2020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341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69523"/>
            <a:ext cx="7886700" cy="7561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B5621-A25D-4A13-8CCD-BA9CB3FA6369}" type="slidenum">
              <a:rPr lang="en-GB" smtClean="0"/>
              <a:t>‹#›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890D-B0A2-4DD6-9D42-857405BD751E}" type="datetimeFigureOut">
              <a:rPr lang="en-GB" smtClean="0"/>
              <a:t>08/09/2020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583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020538"/>
            <a:ext cx="7886700" cy="6701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90692"/>
            <a:ext cx="3868340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90687"/>
            <a:ext cx="3887391" cy="81438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B5621-A25D-4A13-8CCD-BA9CB3FA6369}" type="slidenum">
              <a:rPr lang="en-GB" smtClean="0"/>
              <a:t>‹#›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890D-B0A2-4DD6-9D42-857405BD751E}" type="datetimeFigureOut">
              <a:rPr lang="en-GB" smtClean="0"/>
              <a:t>08/09/2020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6680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B5621-A25D-4A13-8CCD-BA9CB3FA6369}" type="slidenum">
              <a:rPr lang="en-GB" smtClean="0"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890D-B0A2-4DD6-9D42-857405BD751E}" type="datetimeFigureOut">
              <a:rPr lang="en-GB" smtClean="0"/>
              <a:t>08/09/2020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4687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B5621-A25D-4A13-8CCD-BA9CB3FA6369}" type="slidenum">
              <a:rPr lang="en-GB" smtClean="0"/>
              <a:t>‹#›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890D-B0A2-4DD6-9D42-857405BD751E}" type="datetimeFigureOut">
              <a:rPr lang="en-GB" smtClean="0"/>
              <a:t>08/09/2020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7946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134836"/>
            <a:ext cx="2949178" cy="92256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134838"/>
            <a:ext cx="4629150" cy="472621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890D-B0A2-4DD6-9D42-857405BD751E}" type="datetimeFigureOut">
              <a:rPr lang="en-GB" smtClean="0"/>
              <a:t>08/09/2020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B5621-A25D-4A13-8CCD-BA9CB3FA63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4727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890D-B0A2-4DD6-9D42-857405BD751E}" type="datetimeFigureOut">
              <a:rPr lang="en-GB" smtClean="0"/>
              <a:t>08/09/2020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B5621-A25D-4A13-8CCD-BA9CB3FA63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1864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7431" y="6356355"/>
            <a:ext cx="18386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E890D-B0A2-4DD6-9D42-857405BD751E}" type="datetimeFigureOut">
              <a:rPr lang="en-GB" smtClean="0"/>
              <a:t>08/09/2020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B5621-A25D-4A13-8CCD-BA9CB3FA6369}" type="slidenum">
              <a:rPr lang="en-GB" smtClean="0"/>
              <a:t>‹#›</a:t>
            </a:fld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4433" y="2339246"/>
            <a:ext cx="7660918" cy="36561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4433" y="1242033"/>
            <a:ext cx="7660918" cy="962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60CBDC-4DCE-B347-9FE5-4CDD60467CB1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16" y="175290"/>
            <a:ext cx="1341917" cy="88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43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3366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3200" kern="1200">
          <a:solidFill>
            <a:srgbClr val="00336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783" indent="-228594" algn="l" defTabSz="914377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3000" kern="1200">
          <a:solidFill>
            <a:srgbClr val="00336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71" indent="-228594" algn="l" defTabSz="914377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600" kern="1200">
          <a:solidFill>
            <a:srgbClr val="00336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60" indent="-228594" algn="l" defTabSz="914377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rgbClr val="00336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349" indent="-228594" algn="l" defTabSz="914377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336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sera.org/learn/data-science-ethics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nakedsecurity.sophos.com/2015/03/26/radioshack-to-auction-off-customer-data-violating-own-privacy-policy/" TargetMode="External"/><Relationship Id="rId3" Type="http://schemas.openxmlformats.org/officeDocument/2006/relationships/hyperlink" Target="https://slator.com/technology/china-tech-leader-accused-of-faking-ai-generated-simultaneous-interpreting/" TargetMode="External"/><Relationship Id="rId7" Type="http://schemas.openxmlformats.org/officeDocument/2006/relationships/hyperlink" Target="http://www.mondaq.com/unitedstates/x/785230/Data+Protection+Privacy/Case+Studies+HighProfile+Cases+of+Privacy+Violation" TargetMode="External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reclaimthenet.org/apple-sued-siri-recordings/" TargetMode="External"/><Relationship Id="rId5" Type="http://schemas.openxmlformats.org/officeDocument/2006/relationships/hyperlink" Target="https://www.independent.co.uk/life-style/gadgets-and-tech/news/amazon-echo-recording-alexa-message-family-security-stop-how-to-a8369311.html" TargetMode="External"/><Relationship Id="rId10" Type="http://schemas.openxmlformats.org/officeDocument/2006/relationships/hyperlink" Target="https://www.wired.com/2010/03/netflix-cancels-contest/" TargetMode="External"/><Relationship Id="rId4" Type="http://schemas.openxmlformats.org/officeDocument/2006/relationships/hyperlink" Target="https://www.independent.co.uk/life-style/gadgets-and-tech/news/amazon-alexa-echo-listening-spy-security-a8865056.html" TargetMode="External"/><Relationship Id="rId9" Type="http://schemas.openxmlformats.org/officeDocument/2006/relationships/hyperlink" Target="https://www.makeuseof.com/tag/targeted-ads-threat-privacy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grlaw.com/ttl-articles/case-studies-high-profile-cases-of-privacy-violation/?utm_source=Mondaq&amp;utm_medium=syndication&amp;utm_campaign=View-Original" TargetMode="External"/><Relationship Id="rId2" Type="http://schemas.openxmlformats.org/officeDocument/2006/relationships/hyperlink" Target="https://www.researchgate.net/publication/329116150_Privacy_Issues_and_Data_Protection_in_Big_Data_A_Case_Study_Analysis_under_GDPR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jpeg"/><Relationship Id="rId5" Type="http://schemas.openxmlformats.org/officeDocument/2006/relationships/hyperlink" Target="https://www.itpro.co.uk/data-protection/34061/what-is-the-data-protection-act-2018" TargetMode="External"/><Relationship Id="rId4" Type="http://schemas.openxmlformats.org/officeDocument/2006/relationships/hyperlink" Target="https://www.itpro.co.uk/it-legislation/27814/what-is-gdpr-everything-you-need-to-know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s://eur-lex.europa.eu/legal-content/EN/TXT/?uri=uriserv:OJ.L_.2016.119.01.0001.01.ENG&amp;toc=OJ:L:2016:119:TOC" TargetMode="Externa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ico.org.uk/for-organisations/guide-to-data-protection/guide-to-the-general-data-protection-regulation-gdpr/exemptions/" TargetMode="External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hurchillfrank.com/blog/data-management-best-practices/" TargetMode="Externa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930CC-59FD-F24C-B3B8-EF47EC1FBE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5855" y="1122363"/>
            <a:ext cx="7225145" cy="2387600"/>
          </a:xfrm>
        </p:spPr>
        <p:txBody>
          <a:bodyPr/>
          <a:lstStyle/>
          <a:p>
            <a:r>
              <a:rPr lang="en-US" b="1" cap="none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Ethics, Ownership And Data Governance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0C3A3F-283D-5A49-B31A-D42EBB08FD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796001"/>
            <a:ext cx="6858000" cy="1655762"/>
          </a:xfrm>
          <a:noFill/>
        </p:spPr>
        <p:txBody>
          <a:bodyPr>
            <a:normAutofit lnSpcReduction="10000"/>
          </a:bodyPr>
          <a:lstStyle/>
          <a:p>
            <a:r>
              <a:rPr lang="en-US" b="1" i="1" dirty="0">
                <a:solidFill>
                  <a:schemeClr val="accent5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MOD006900</a:t>
            </a:r>
          </a:p>
          <a:p>
            <a:r>
              <a:rPr lang="en-US" b="1" i="1" dirty="0">
                <a:solidFill>
                  <a:schemeClr val="accent5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Dr. Lakshmi </a:t>
            </a:r>
            <a:r>
              <a:rPr lang="en-US" b="1" i="1" dirty="0" err="1">
                <a:solidFill>
                  <a:schemeClr val="accent5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Babu</a:t>
            </a:r>
            <a:r>
              <a:rPr lang="en-US" b="1" i="1" dirty="0">
                <a:solidFill>
                  <a:schemeClr val="accent5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Saheer</a:t>
            </a:r>
          </a:p>
          <a:p>
            <a:r>
              <a:rPr lang="en-US" i="1" cap="none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hlinkClick r:id="rId2"/>
              </a:rPr>
              <a:t>https://www.coursera.org/learn/data-science-ethics/</a:t>
            </a:r>
            <a:endParaRPr lang="en-US" i="1" cap="none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974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42359-5655-9A4A-AD7A-E8064E171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185" y="1222845"/>
            <a:ext cx="7660918" cy="962281"/>
          </a:xfrm>
        </p:spPr>
        <p:txBody>
          <a:bodyPr/>
          <a:lstStyle/>
          <a:p>
            <a:r>
              <a:rPr lang="en-US" b="1" cap="non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Ownership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0560E0-D64D-6A4E-8414-FE18007EDA7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3348" y="4234783"/>
            <a:ext cx="1640652" cy="1256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F2D5AC-AA39-164C-8608-D546CBF0A1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1399" y="0"/>
            <a:ext cx="1552575" cy="23812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9834-C8A8-064A-9A17-6BFC772EA0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9185" y="2405102"/>
            <a:ext cx="8201470" cy="4037262"/>
          </a:xfrm>
        </p:spPr>
        <p:txBody>
          <a:bodyPr>
            <a:no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Who owns data – Subject or Collector? – Tricky!</a:t>
            </a: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 and Acknowledge with consent </a:t>
            </a:r>
          </a:p>
          <a:p>
            <a:pPr lvl="1"/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Ownership may be lost – e.g. derived data.</a:t>
            </a: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Some one else Processes/Cleans data – who owns it now? </a:t>
            </a: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Crowd sourced data </a:t>
            </a:r>
          </a:p>
          <a:p>
            <a:pPr lvl="1"/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property of data collectors/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aggregrators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/curators.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94B7CA-329D-5E4D-8566-15FDE8D86C8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3974" y="244815"/>
            <a:ext cx="2320026" cy="174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A21D57-E4D9-DB4F-9703-A0FC5D438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055" y="178205"/>
            <a:ext cx="2474945" cy="1813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442359-5655-9A4A-AD7A-E8064E171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779" y="1292806"/>
            <a:ext cx="7660918" cy="962281"/>
          </a:xfrm>
        </p:spPr>
        <p:txBody>
          <a:bodyPr/>
          <a:lstStyle/>
          <a:p>
            <a:r>
              <a:rPr lang="en-US" b="1" cap="non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Limits of Data Collection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9834-C8A8-064A-9A17-6BFC772EA0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329" y="2518270"/>
            <a:ext cx="7987615" cy="4034929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Limits of use rather than limit recording</a:t>
            </a:r>
          </a:p>
          <a:p>
            <a:pPr lvl="1"/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Case study Surveillance Camera</a:t>
            </a: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Societal consensus of limits e.g. Shops, Phones…</a:t>
            </a: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Unknown Use </a:t>
            </a:r>
          </a:p>
          <a:p>
            <a:pPr lvl="1"/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Prospective collection for provisional use</a:t>
            </a:r>
          </a:p>
          <a:p>
            <a:pPr lvl="1"/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e.g. Government surveillance  - needs approval to look at...</a:t>
            </a: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Separate collection and use   </a:t>
            </a:r>
          </a:p>
        </p:txBody>
      </p:sp>
    </p:spTree>
    <p:extLst>
      <p:ext uri="{BB962C8B-B14F-4D97-AF65-F5344CB8AC3E}">
        <p14:creationId xmlns:p14="http://schemas.microsoft.com/office/powerpoint/2010/main" val="2692476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42359-5655-9A4A-AD7A-E8064E171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0" y="1228179"/>
            <a:ext cx="7660918" cy="962281"/>
          </a:xfrm>
        </p:spPr>
        <p:txBody>
          <a:bodyPr/>
          <a:lstStyle/>
          <a:p>
            <a:r>
              <a:rPr lang="en-US" b="1" cap="non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Destruction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9834-C8A8-064A-9A17-6BFC772EA0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330" y="2518271"/>
            <a:ext cx="7772870" cy="3591584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Company tries best to retain customers </a:t>
            </a: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Bankruptcy makes data asset </a:t>
            </a:r>
          </a:p>
          <a:p>
            <a:pPr marL="342900" lvl="1" indent="0">
              <a:buNone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– could be sold and used by buyer </a:t>
            </a:r>
          </a:p>
          <a:p>
            <a:pPr marL="342900" lvl="1" indent="0">
              <a:buNone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 Compliance with the user privacy agreement </a:t>
            </a: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Case Study </a:t>
            </a:r>
          </a:p>
          <a:p>
            <a:pPr marL="342900" lvl="1" indent="0">
              <a:buNone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– RadioShack wanted to sell customer database after bankruptcy.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50916-470A-7B48-952F-7B0E21EB6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229" y="6146881"/>
            <a:ext cx="4361771" cy="58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26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FA25F9-D6FE-4B49-9924-B410B7661F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99218" y="105929"/>
            <a:ext cx="2344782" cy="18077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442359-5655-9A4A-AD7A-E8064E171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445" y="1297451"/>
            <a:ext cx="7660918" cy="962281"/>
          </a:xfrm>
        </p:spPr>
        <p:txBody>
          <a:bodyPr/>
          <a:lstStyle/>
          <a:p>
            <a:r>
              <a:rPr lang="en-US" b="1" cap="non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Intellectual Property Rights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9834-C8A8-064A-9A17-6BFC772EA0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3446" y="2259732"/>
            <a:ext cx="8254976" cy="409950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Intellectual property (IP) - intangible creations of the human intellect</a:t>
            </a:r>
          </a:p>
          <a:p>
            <a:r>
              <a:rPr lang="en-US" sz="3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Copyrights</a:t>
            </a:r>
            <a:r>
              <a:rPr lang="en-US" sz="3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– exclusive rights to creator of original works in expressed form.</a:t>
            </a:r>
            <a:endParaRPr lang="en-US" sz="3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3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Patents</a:t>
            </a:r>
            <a:r>
              <a:rPr lang="en-US" sz="3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– right granted by govts to protect inventions for limited time under full disclosure.</a:t>
            </a:r>
            <a:r>
              <a:rPr lang="en-US" sz="3900" cap="non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r>
              <a:rPr lang="en-US" sz="3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Trade Marks </a:t>
            </a: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– recognizable signs/design distinguishing products/services.</a:t>
            </a:r>
            <a:endParaRPr lang="en-US" sz="3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3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Trade Secrets </a:t>
            </a: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– company information not known outside that gives competitive advantage. </a:t>
            </a:r>
            <a:endParaRPr lang="en-US" sz="3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698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BD7E24-1378-4449-A387-57510A778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472" y="5153891"/>
            <a:ext cx="2565527" cy="17041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442359-5655-9A4A-AD7A-E8064E171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0" y="1200150"/>
            <a:ext cx="7660918" cy="962281"/>
          </a:xfrm>
        </p:spPr>
        <p:txBody>
          <a:bodyPr/>
          <a:lstStyle/>
          <a:p>
            <a:r>
              <a:rPr lang="en-US" b="1" cap="non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Privacy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9834-C8A8-064A-9A17-6BFC772EA0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329" y="2021708"/>
            <a:ext cx="8029179" cy="4628473"/>
          </a:xfrm>
        </p:spPr>
        <p:txBody>
          <a:bodyPr>
            <a:normAutofit fontScale="92500" lnSpcReduction="10000"/>
          </a:bodyPr>
          <a:lstStyle/>
          <a:p>
            <a:r>
              <a:rPr lang="en-GB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Privacy? </a:t>
            </a:r>
          </a:p>
          <a:p>
            <a:pPr lvl="1"/>
            <a:r>
              <a:rPr lang="en-GB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Right to be left alone – basic human need…</a:t>
            </a:r>
          </a:p>
          <a:p>
            <a:pPr lvl="1"/>
            <a:r>
              <a:rPr lang="en-GB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Right to decide how or what part of information can be shared.</a:t>
            </a:r>
          </a:p>
          <a:p>
            <a:pPr lvl="1"/>
            <a:r>
              <a:rPr lang="en-GB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Information Collection, Processing &amp; dissemination, Invasions, etc. </a:t>
            </a:r>
          </a:p>
          <a:p>
            <a:r>
              <a:rPr lang="en-GB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Voluntary disclosure does not guarantee privacy.. </a:t>
            </a:r>
          </a:p>
          <a:p>
            <a:pPr lvl="1"/>
            <a:r>
              <a:rPr lang="en-GB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E.g. dialling a number on phone</a:t>
            </a:r>
          </a:p>
          <a:p>
            <a:r>
              <a:rPr lang="en-GB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Privacy boundaries – different but, exists…</a:t>
            </a:r>
          </a:p>
          <a:p>
            <a:r>
              <a:rPr lang="en-GB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Privacy degrees – Not non-disclosure </a:t>
            </a:r>
          </a:p>
          <a:p>
            <a:pPr lvl="1"/>
            <a:r>
              <a:rPr lang="en-GB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E.g. sharing with doctors, friends, etc.</a:t>
            </a:r>
            <a:endParaRPr lang="en-US" sz="2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8788B3-E8DC-A148-BD1E-99F1067CD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592" y="0"/>
            <a:ext cx="2979408" cy="197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604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42359-5655-9A4A-AD7A-E8064E171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488" y="1292695"/>
            <a:ext cx="7660918" cy="962281"/>
          </a:xfrm>
        </p:spPr>
        <p:txBody>
          <a:bodyPr>
            <a:normAutofit fontScale="90000"/>
          </a:bodyPr>
          <a:lstStyle/>
          <a:p>
            <a:r>
              <a:rPr lang="en-US" b="1" cap="non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Privacy Violation in Data Science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9834-C8A8-064A-9A17-6BFC772EA0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330" y="2385603"/>
            <a:ext cx="7772870" cy="4029051"/>
          </a:xfrm>
        </p:spPr>
        <p:txBody>
          <a:bodyPr>
            <a:normAutofit fontScale="92500" lnSpcReduction="10000"/>
          </a:bodyPr>
          <a:lstStyle/>
          <a:p>
            <a:r>
              <a:rPr lang="en-GB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Drivers</a:t>
            </a:r>
          </a:p>
          <a:p>
            <a:pPr lvl="1"/>
            <a:r>
              <a:rPr lang="en-GB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Surveillance </a:t>
            </a:r>
          </a:p>
          <a:p>
            <a:pPr lvl="1"/>
            <a:r>
              <a:rPr lang="en-GB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Personalized Advertising</a:t>
            </a:r>
          </a:p>
          <a:p>
            <a:pPr lvl="1"/>
            <a:r>
              <a:rPr lang="en-GB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Background check</a:t>
            </a:r>
          </a:p>
          <a:p>
            <a:pPr lvl="1"/>
            <a:endParaRPr lang="en-GB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Brokers – </a:t>
            </a:r>
            <a:r>
              <a:rPr lang="en-US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Aggregrate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data from multiple sources</a:t>
            </a: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Traditionally Privacy came by trust.</a:t>
            </a: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Modern Privacy should come by design. </a:t>
            </a:r>
          </a:p>
          <a:p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16E964-0880-9C49-858D-600AF5BED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310" y="2254976"/>
            <a:ext cx="344669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564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42359-5655-9A4A-AD7A-E8064E171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15" y="1164202"/>
            <a:ext cx="7660918" cy="962281"/>
          </a:xfrm>
        </p:spPr>
        <p:txBody>
          <a:bodyPr/>
          <a:lstStyle/>
          <a:p>
            <a:r>
              <a:rPr lang="en-US" b="1" cap="non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Privacy Violation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1BEFAC-A890-944B-B035-C42C43A29AF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4764" y="0"/>
            <a:ext cx="3109236" cy="173662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9834-C8A8-064A-9A17-6BFC772EA0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332" y="2126484"/>
            <a:ext cx="8008844" cy="4426716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Case study: Speech Recognition/Translation Privacy</a:t>
            </a:r>
          </a:p>
          <a:p>
            <a:pPr lvl="1"/>
            <a:r>
              <a:rPr lang="en-US" sz="15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3"/>
              </a:rPr>
              <a:t>https://slator.com/technology/china-tech-leader-accused-of-faking-ai-generated-simultaneous-interpreting/</a:t>
            </a:r>
            <a:r>
              <a:rPr lang="en-US" sz="15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lvl="1"/>
            <a:r>
              <a:rPr lang="en-GB" sz="15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4"/>
              </a:rPr>
              <a:t>https://www.independent.co.uk/life-style/gadgets-and-tech/news/amazon-alexa-echo-listening-spy-security-a8865056.html</a:t>
            </a:r>
            <a:r>
              <a:rPr lang="en-GB" sz="15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lvl="1"/>
            <a:r>
              <a:rPr lang="en-GB" sz="15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5"/>
              </a:rPr>
              <a:t>https://www.independent.co.uk/life-style/gadgets-and-tech/news/amazon-echo-recording-alexa-message-family-security-stop-how-to-a8369311.html</a:t>
            </a:r>
            <a:r>
              <a:rPr lang="en-GB" sz="15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lvl="1"/>
            <a:r>
              <a:rPr lang="en-GB" sz="15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6"/>
              </a:rPr>
              <a:t>https://reclaimthenet.org/apple-sued-siri-recordings/</a:t>
            </a:r>
            <a:r>
              <a:rPr lang="en-GB" sz="15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lvl="1"/>
            <a:r>
              <a:rPr lang="en-GB" sz="15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7"/>
              </a:rPr>
              <a:t>http://www.mondaq.com/unitedstates/x/785230/Data+Protection+Privacy/Case+Studies+HighProfile+Cases+of+Privacy+Violation</a:t>
            </a:r>
            <a:r>
              <a:rPr lang="en-GB" sz="15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Case study: RadioShack</a:t>
            </a:r>
          </a:p>
          <a:p>
            <a:pPr lvl="1"/>
            <a:r>
              <a:rPr lang="en-US" sz="165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8"/>
              </a:rPr>
              <a:t>https://nakedsecurity.sophos.com/2015/03/26/radioshack-to-auction-off-customer-data-violating-own-privacy-policy/</a:t>
            </a:r>
            <a:r>
              <a:rPr lang="en-US" sz="165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Case study: Targeted Ads</a:t>
            </a:r>
          </a:p>
          <a:p>
            <a:pPr lvl="1"/>
            <a:r>
              <a:rPr lang="en-US" sz="165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9"/>
              </a:rPr>
              <a:t>https://www.makeuseof.com/tag/targeted-ads-threat-privacy/</a:t>
            </a:r>
            <a:r>
              <a:rPr lang="en-US" sz="165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Case study: Netflix challenge </a:t>
            </a:r>
          </a:p>
          <a:p>
            <a:pPr lvl="1"/>
            <a:r>
              <a:rPr lang="en-US" sz="1425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sued as users identified by matching IMDB reviews.</a:t>
            </a:r>
          </a:p>
          <a:p>
            <a:pPr lvl="1"/>
            <a:r>
              <a:rPr lang="en-US" sz="165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10"/>
              </a:rPr>
              <a:t>https://www.wired.com/2010/03/netflix-cancels-contest/</a:t>
            </a:r>
            <a:r>
              <a:rPr lang="en-US" sz="165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063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42359-5655-9A4A-AD7A-E8064E171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342" y="1270805"/>
            <a:ext cx="7660918" cy="962281"/>
          </a:xfrm>
        </p:spPr>
        <p:txBody>
          <a:bodyPr/>
          <a:lstStyle/>
          <a:p>
            <a:r>
              <a:rPr lang="en-US" b="1" cap="non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Governance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9834-C8A8-064A-9A17-6BFC772EA0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1952" y="2109768"/>
            <a:ext cx="8029178" cy="42633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Regulations and Laws to protect data... </a:t>
            </a:r>
            <a:endParaRPr lang="en-GB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hlinkClick r:id="rId2"/>
            </a:endParaRPr>
          </a:p>
          <a:p>
            <a:r>
              <a:rPr lang="en-GB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2"/>
              </a:rPr>
              <a:t>https://www.researchgate.net/publication/329116150_Privacy_Issues_and_Data_Protection_in_Big_Data_A_Case_Study_Analysis_under_GDPR</a:t>
            </a:r>
            <a:r>
              <a:rPr lang="en-GB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3"/>
              </a:rPr>
              <a:t>https://www.sgrlaw.com/ttl-articles/case-studies-high-profile-cases-of-privacy-violation/?utm_source=Mondaq&amp;utm_medium=syndication&amp;utm_campaign=View-Original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4"/>
              </a:rPr>
              <a:t>https://www.itpro.co.uk/it-legislation/27814/what-is-gdpr-everything-you-need-to-know</a:t>
            </a: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5"/>
              </a:rPr>
              <a:t>https://www.itpro.co.uk/data-protection/34061/what-is-the-data-protection-act-2018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5ABDC0-379B-9644-B670-FCC7667375B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50" y="94595"/>
            <a:ext cx="295275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21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42359-5655-9A4A-AD7A-E8064E171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92" y="1100749"/>
            <a:ext cx="7822624" cy="962281"/>
          </a:xfrm>
        </p:spPr>
        <p:txBody>
          <a:bodyPr>
            <a:normAutofit fontScale="90000"/>
          </a:bodyPr>
          <a:lstStyle/>
          <a:p>
            <a:r>
              <a:rPr lang="en-US" b="1" cap="non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Governance – GDPR (25 May 2018)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9834-C8A8-064A-9A17-6BFC772EA0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82092" y="1981200"/>
            <a:ext cx="8312526" cy="4791201"/>
          </a:xfrm>
        </p:spPr>
        <p:txBody>
          <a:bodyPr>
            <a:normAutofit fontScale="92500"/>
          </a:bodyPr>
          <a:lstStyle/>
          <a:p>
            <a:r>
              <a:rPr lang="en-US" sz="2400" cap="non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Some key points from the </a:t>
            </a:r>
            <a:r>
              <a:rPr lang="en-US" sz="2400" b="1" cap="non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GDPR</a:t>
            </a:r>
            <a:r>
              <a:rPr lang="en-US" sz="2400" cap="non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</a:t>
            </a:r>
            <a:r>
              <a:rPr lang="en-US" sz="2400" b="1" cap="non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DPA 2018</a:t>
            </a:r>
            <a:r>
              <a:rPr lang="en-US" sz="2400" cap="non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are: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2"/>
              </a:rPr>
              <a:t>EU Regulation</a:t>
            </a:r>
            <a:endParaRPr lang="en-US" sz="5400" dirty="0">
              <a:solidFill>
                <a:schemeClr val="accent1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/>
            <a:r>
              <a:rPr lang="en-US" sz="2000" cap="non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There is a wider definition of personal data, including technical data such as location data and online identifiers (e.g. IP addresses).</a:t>
            </a:r>
          </a:p>
          <a:p>
            <a:pPr lvl="1"/>
            <a:r>
              <a:rPr lang="en-US" sz="2000" cap="non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New categories of sensitive personal data are added: genetic data and biometric data</a:t>
            </a:r>
          </a:p>
          <a:p>
            <a:pPr lvl="1"/>
            <a:r>
              <a:rPr lang="en-US" sz="2000" cap="non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There is a strong emphasis on accountability and transparency</a:t>
            </a:r>
          </a:p>
          <a:p>
            <a:pPr lvl="1"/>
            <a:r>
              <a:rPr lang="en-US" sz="2000" cap="non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Organizations need to maintain records of their data processing</a:t>
            </a:r>
          </a:p>
          <a:p>
            <a:pPr lvl="1"/>
            <a:r>
              <a:rPr lang="en-US" sz="2000" cap="non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There will be </a:t>
            </a:r>
            <a:r>
              <a:rPr lang="en-US" sz="2000" b="1" cap="non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increased rights </a:t>
            </a:r>
            <a:r>
              <a:rPr lang="en-US" sz="2000" cap="non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 data subjects </a:t>
            </a:r>
          </a:p>
          <a:p>
            <a:pPr lvl="1"/>
            <a:r>
              <a:rPr lang="en-US" sz="2000" cap="non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It specifies more detailed security requirements</a:t>
            </a:r>
          </a:p>
          <a:p>
            <a:pPr lvl="1"/>
            <a:r>
              <a:rPr lang="en-US" sz="2000" cap="non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There are increased controls on the use of third parties for processing of personal data</a:t>
            </a:r>
          </a:p>
          <a:p>
            <a:pPr lvl="1"/>
            <a:r>
              <a:rPr lang="en-US" sz="2000" cap="non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Data Protection Officer must be appointed.</a:t>
            </a:r>
          </a:p>
          <a:p>
            <a:pPr lvl="1"/>
            <a:r>
              <a:rPr lang="en-US" sz="2000" b="1" cap="non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Hefty fines</a:t>
            </a:r>
            <a:r>
              <a:rPr lang="en-US" sz="2000" cap="non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of €20 (£17) million, or 4% of the company's annual turnover.</a:t>
            </a:r>
          </a:p>
          <a:p>
            <a:pPr lvl="1"/>
            <a:endParaRPr lang="en-US" sz="2000" cap="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400" cap="non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937019-F5CB-1C49-A00D-D53ADCB73D7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6600" y="5617602"/>
            <a:ext cx="2057400" cy="115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8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9208C25-9E9A-2E43-B817-6577229F9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337" y="2075819"/>
            <a:ext cx="2393663" cy="17227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442359-5655-9A4A-AD7A-E8064E171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92" y="1113538"/>
            <a:ext cx="7660918" cy="962281"/>
          </a:xfrm>
        </p:spPr>
        <p:txBody>
          <a:bodyPr/>
          <a:lstStyle/>
          <a:p>
            <a:r>
              <a:rPr lang="en-US" b="1" cap="non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Legal Consent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9834-C8A8-064A-9A17-6BFC772EA0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0892" y="2075819"/>
            <a:ext cx="7857778" cy="4546654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Article 7 and specified further in recital 32 of the GDPR. </a:t>
            </a: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Consent must be </a:t>
            </a:r>
          </a:p>
          <a:p>
            <a:pPr lvl="1"/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freely given - voluntary basis</a:t>
            </a:r>
          </a:p>
          <a:p>
            <a:pPr lvl="1"/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specific </a:t>
            </a:r>
          </a:p>
          <a:p>
            <a:pPr lvl="1"/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informed and unambiguous </a:t>
            </a: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data subject must be notified about the controller’s identity, </a:t>
            </a:r>
          </a:p>
          <a:p>
            <a:pPr lvl="1"/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kind of data will be processed, </a:t>
            </a:r>
          </a:p>
          <a:p>
            <a:pPr lvl="1"/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it will be used and the purpose of the processing operations.</a:t>
            </a: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data subject must be informed about right to withdraw consent anytime.</a:t>
            </a: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Exception of consents - </a:t>
            </a: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3"/>
              </a:rPr>
              <a:t>https://ico.org.uk/for-organisations/guide-to-data-protection/guide-to-the-general-data-protection-regulation-gdpr/exemptions/</a:t>
            </a: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042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42359-5655-9A4A-AD7A-E8064E171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0" y="1255888"/>
            <a:ext cx="7660918" cy="962281"/>
          </a:xfrm>
        </p:spPr>
        <p:txBody>
          <a:bodyPr/>
          <a:lstStyle/>
          <a:p>
            <a:r>
              <a:rPr lang="en-US" b="1" cap="non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9834-C8A8-064A-9A17-6BFC772EA0B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Find examples of ethical behavior.</a:t>
            </a:r>
          </a:p>
          <a:p>
            <a:pPr lvl="1"/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/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/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/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984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42359-5655-9A4A-AD7A-E8064E171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924" y="1204185"/>
            <a:ext cx="7660918" cy="962281"/>
          </a:xfrm>
        </p:spPr>
        <p:txBody>
          <a:bodyPr>
            <a:normAutofit fontScale="90000"/>
          </a:bodyPr>
          <a:lstStyle/>
          <a:p>
            <a:r>
              <a:rPr lang="en-US" b="1" cap="non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Collecting and Managing Big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9834-C8A8-064A-9A17-6BFC772EA0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7772870" cy="4338507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Big Data needs process – based on business goal.</a:t>
            </a: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Security and governance practices.</a:t>
            </a: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Organize and store data</a:t>
            </a:r>
          </a:p>
          <a:p>
            <a:pPr lvl="1"/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Relational Database for structured data</a:t>
            </a:r>
          </a:p>
          <a:p>
            <a:pPr lvl="1"/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Cloud storage (AWS)</a:t>
            </a:r>
          </a:p>
          <a:p>
            <a:pPr lvl="1"/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Distributed file systems</a:t>
            </a: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Manage classification, ownership and keep data clean</a:t>
            </a:r>
          </a:p>
          <a:p>
            <a:pPr lvl="1"/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C4763C-85C8-B346-B8C3-66550803788C}"/>
              </a:ext>
            </a:extLst>
          </p:cNvPr>
          <p:cNvSpPr/>
          <p:nvPr/>
        </p:nvSpPr>
        <p:spPr>
          <a:xfrm>
            <a:off x="2923309" y="6519446"/>
            <a:ext cx="65116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2"/>
              </a:rPr>
              <a:t>https://www.churchillfrank.com/blog/data-management-best-practices/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7152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42359-5655-9A4A-AD7A-E8064E171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487" y="1214324"/>
            <a:ext cx="7660918" cy="962281"/>
          </a:xfrm>
        </p:spPr>
        <p:txBody>
          <a:bodyPr/>
          <a:lstStyle/>
          <a:p>
            <a:r>
              <a:rPr lang="en-US" b="1" cap="non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When does Data Science Fail?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9834-C8A8-064A-9A17-6BFC772EA0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1474" y="2176605"/>
            <a:ext cx="8015325" cy="4490907"/>
          </a:xfrm>
        </p:spPr>
        <p:txBody>
          <a:bodyPr>
            <a:normAutofit fontScale="92500" lnSpcReduction="10000"/>
          </a:bodyPr>
          <a:lstStyle/>
          <a:p>
            <a:r>
              <a:rPr lang="en-US" sz="2800" cap="non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Spurious correlations and overfitting </a:t>
            </a:r>
          </a:p>
          <a:p>
            <a:pPr lvl="1"/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Google Flu predictions 2007 based on user search key words related to flu.</a:t>
            </a:r>
          </a:p>
          <a:p>
            <a:r>
              <a:rPr lang="en-US" sz="2800" cap="non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Incorrect data </a:t>
            </a:r>
          </a:p>
          <a:p>
            <a:pPr lvl="1"/>
            <a:r>
              <a:rPr lang="en-US" sz="2800" cap="non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Using Historic data not accommodating change, </a:t>
            </a:r>
          </a:p>
          <a:p>
            <a:pPr lvl="1"/>
            <a:r>
              <a:rPr lang="en-US" sz="2800" cap="non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 considering external factors and multiple sources of information. </a:t>
            </a:r>
          </a:p>
          <a:p>
            <a:pPr lvl="1"/>
            <a:r>
              <a:rPr lang="en-US" sz="2800" cap="non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Ebola Outbreak Prediction 2014</a:t>
            </a:r>
          </a:p>
          <a:p>
            <a:r>
              <a:rPr lang="en-US" sz="2800" cap="non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Privacy and Security breech. </a:t>
            </a:r>
          </a:p>
          <a:p>
            <a:pPr lvl="1"/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2016 Rio Olympics Athletes medical records hacks, </a:t>
            </a:r>
          </a:p>
        </p:txBody>
      </p:sp>
    </p:spTree>
    <p:extLst>
      <p:ext uri="{BB962C8B-B14F-4D97-AF65-F5344CB8AC3E}">
        <p14:creationId xmlns:p14="http://schemas.microsoft.com/office/powerpoint/2010/main" val="3068174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42359-5655-9A4A-AD7A-E8064E171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Practical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9834-C8A8-064A-9A17-6BFC772EA0B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cap="non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breech Discussion Case study</a:t>
            </a:r>
          </a:p>
        </p:txBody>
      </p:sp>
    </p:spTree>
    <p:extLst>
      <p:ext uri="{BB962C8B-B14F-4D97-AF65-F5344CB8AC3E}">
        <p14:creationId xmlns:p14="http://schemas.microsoft.com/office/powerpoint/2010/main" val="906473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42359-5655-9A4A-AD7A-E8064E171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488" y="1242034"/>
            <a:ext cx="7660918" cy="962281"/>
          </a:xfrm>
        </p:spPr>
        <p:txBody>
          <a:bodyPr/>
          <a:lstStyle/>
          <a:p>
            <a:r>
              <a:rPr lang="en-US" b="1" cap="non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Ethics and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9834-C8A8-064A-9A17-6BFC772EA0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331" y="2204315"/>
            <a:ext cx="7772870" cy="3269598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 it Right! – Avoid Mistakes!</a:t>
            </a:r>
          </a:p>
          <a:p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Ethics – Voluntarily followed Rules </a:t>
            </a:r>
          </a:p>
          <a:p>
            <a:pPr lvl="1"/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Shared principles that distinguish right from wrong</a:t>
            </a:r>
          </a:p>
          <a:p>
            <a:pPr lvl="1"/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Disciplines the society and makes world a better place.</a:t>
            </a:r>
          </a:p>
          <a:p>
            <a:pPr lvl="1"/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Ethics are not laws. Law enforce ethical </a:t>
            </a:r>
            <a:r>
              <a:rPr lang="en-US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behaviour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Case study – stealing</a:t>
            </a:r>
          </a:p>
          <a:p>
            <a:pPr lvl="1"/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Ethics stop us even stealing from weak or no chance of being caught.</a:t>
            </a:r>
          </a:p>
          <a:p>
            <a:pPr lvl="1"/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Societal welfare over individual gains.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F5017B-A8EA-E047-A5A5-0E9248D8E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038" y="459120"/>
            <a:ext cx="2874962" cy="181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80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42359-5655-9A4A-AD7A-E8064E171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233" y="1247815"/>
            <a:ext cx="7773338" cy="1197133"/>
          </a:xfrm>
        </p:spPr>
        <p:txBody>
          <a:bodyPr/>
          <a:lstStyle/>
          <a:p>
            <a:r>
              <a:rPr lang="en-US" b="1" cap="non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Ethics vs Rules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A0F650-8ED6-EC45-8A11-DBCCFE26AA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24699" y="4097809"/>
            <a:ext cx="5063822" cy="27907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9834-C8A8-064A-9A17-6BFC772EA0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9233" y="2382803"/>
            <a:ext cx="8213136" cy="256808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Limits individuals - Cost associated </a:t>
            </a: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Cost to me for following rule &lt; Benefit from others following rules.</a:t>
            </a:r>
          </a:p>
          <a:p>
            <a:pPr lvl="1"/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e.g. Traffic Rules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0F708D-23ED-E44B-8126-2FD1FF1F7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" y="4950883"/>
            <a:ext cx="3352800" cy="190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36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42359-5655-9A4A-AD7A-E8064E171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91" y="1321138"/>
            <a:ext cx="7660918" cy="962281"/>
          </a:xfrm>
        </p:spPr>
        <p:txBody>
          <a:bodyPr/>
          <a:lstStyle/>
          <a:p>
            <a:r>
              <a:rPr lang="en-US" b="1" cap="non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Ethics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9834-C8A8-064A-9A17-6BFC772EA0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82091" y="2352350"/>
            <a:ext cx="7772870" cy="3618959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Unprecedented access to data and options for analysis - no limits….</a:t>
            </a: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Are there things we agree </a:t>
            </a:r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to do?</a:t>
            </a: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World of opportunity – may lead to undesired consequences </a:t>
            </a:r>
          </a:p>
          <a:p>
            <a:pPr lvl="1"/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Privacy, Fairness, etc.</a:t>
            </a: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Societal Consensus – Ethics provides the rules.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848AB-106F-7048-8451-5231DA9B7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765" y="5282972"/>
            <a:ext cx="2371196" cy="157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4E2346-FA7E-5049-A051-1870ED25508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6811" y="0"/>
            <a:ext cx="4667189" cy="13796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442359-5655-9A4A-AD7A-E8064E171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52" y="1475260"/>
            <a:ext cx="7660918" cy="962281"/>
          </a:xfrm>
        </p:spPr>
        <p:txBody>
          <a:bodyPr>
            <a:normAutofit fontScale="90000"/>
          </a:bodyPr>
          <a:lstStyle/>
          <a:p>
            <a:r>
              <a:rPr lang="en-US" b="1" cap="non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Human Subjects – Informed Consent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9834-C8A8-064A-9A17-6BFC772EA0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6352" y="2533143"/>
            <a:ext cx="8094603" cy="4033911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Case Study: </a:t>
            </a:r>
          </a:p>
          <a:p>
            <a:pPr lvl="1"/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Tuskegee study (1932-72) – ~300 Human subjects Untreated Syphilis – 1947 Treatment available. -&gt; Informed Consent Rules formed after 1972</a:t>
            </a: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Regulatory Boards </a:t>
            </a:r>
          </a:p>
          <a:p>
            <a:pPr lvl="1"/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Institutional Review Board (IRB) in US needs to approve any Human study!</a:t>
            </a:r>
          </a:p>
          <a:p>
            <a:pPr lvl="1"/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Central Office for Research Ethics Committees (COREC; http://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www.corec.org.uk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/)</a:t>
            </a:r>
          </a:p>
        </p:txBody>
      </p:sp>
    </p:spTree>
    <p:extLst>
      <p:ext uri="{BB962C8B-B14F-4D97-AF65-F5344CB8AC3E}">
        <p14:creationId xmlns:p14="http://schemas.microsoft.com/office/powerpoint/2010/main" val="321004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42359-5655-9A4A-AD7A-E8064E171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785" y="1297451"/>
            <a:ext cx="7660918" cy="962281"/>
          </a:xfrm>
        </p:spPr>
        <p:txBody>
          <a:bodyPr>
            <a:normAutofit fontScale="90000"/>
          </a:bodyPr>
          <a:lstStyle/>
          <a:p>
            <a:r>
              <a:rPr lang="en-US" b="1" cap="non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Human Subjects – Informed Consent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9834-C8A8-064A-9A17-6BFC772EA0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331" y="2440517"/>
            <a:ext cx="8141579" cy="3166534"/>
          </a:xfrm>
        </p:spPr>
        <p:txBody>
          <a:bodyPr>
            <a:no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Prospective Data Collection – Restricts only research! </a:t>
            </a:r>
          </a:p>
          <a:p>
            <a:pPr marL="342900" lvl="1" indent="0">
              <a:buNone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e.g. Business UI AB Testing is fine!</a:t>
            </a:r>
          </a:p>
          <a:p>
            <a:pPr lvl="1"/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Facebook 2012 – demonstrates emotion contagion with news feeds…</a:t>
            </a:r>
          </a:p>
          <a:p>
            <a:pPr lvl="1"/>
            <a:r>
              <a:rPr lang="en-US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OkCupid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– Compatibility scores tampered and experimented on human subjects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FA5EDE-5A1A-A941-A3B3-2A3BAD7CAC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4165" y="5917723"/>
            <a:ext cx="1734095" cy="5490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95DAED-6465-E240-8757-4B5042E31F3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6920" y="2972781"/>
            <a:ext cx="17430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80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42359-5655-9A4A-AD7A-E8064E171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785" y="1297451"/>
            <a:ext cx="7660918" cy="962281"/>
          </a:xfrm>
        </p:spPr>
        <p:txBody>
          <a:bodyPr>
            <a:normAutofit fontScale="90000"/>
          </a:bodyPr>
          <a:lstStyle/>
          <a:p>
            <a:r>
              <a:rPr lang="en-US" b="1" cap="non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Human Subjects – Informed Consent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9834-C8A8-064A-9A17-6BFC772EA0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331" y="2440517"/>
            <a:ext cx="8141579" cy="3166534"/>
          </a:xfrm>
        </p:spPr>
        <p:txBody>
          <a:bodyPr>
            <a:no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Retrospective Data Collection – Looking back/postmortem analysis – Tricky to define range of research (prone to selection/recall bias). </a:t>
            </a:r>
          </a:p>
          <a:p>
            <a:pPr lvl="1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e.g. Google Flu database used for prediction</a:t>
            </a:r>
          </a:p>
          <a:p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FDBBC8-DCCC-114F-8F3D-7BA30E941E99}"/>
              </a:ext>
            </a:extLst>
          </p:cNvPr>
          <p:cNvSpPr/>
          <p:nvPr/>
        </p:nvSpPr>
        <p:spPr>
          <a:xfrm>
            <a:off x="1149350" y="6040438"/>
            <a:ext cx="4572000" cy="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107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42359-5655-9A4A-AD7A-E8064E171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299053"/>
            <a:ext cx="7660918" cy="962281"/>
          </a:xfrm>
        </p:spPr>
        <p:txBody>
          <a:bodyPr/>
          <a:lstStyle/>
          <a:p>
            <a:r>
              <a:rPr lang="en-US" b="1" cap="non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Science Ethics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9834-C8A8-064A-9A17-6BFC772EA0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479963"/>
            <a:ext cx="7772870" cy="3782291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for Data Science is </a:t>
            </a:r>
          </a:p>
          <a:p>
            <a:pPr lvl="1"/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By Humans</a:t>
            </a:r>
          </a:p>
          <a:p>
            <a:pPr lvl="1"/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About Humans</a:t>
            </a:r>
          </a:p>
          <a:p>
            <a:pPr lvl="1"/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Affects Humans</a:t>
            </a: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Considering this human impact is the cornerstone to the ethical practices in Data Science.</a:t>
            </a: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Greater Social Consensus today!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6D265F-5A4E-454C-B4F9-B8652DFDA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143" y="2042704"/>
            <a:ext cx="2946857" cy="206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175759"/>
      </p:ext>
    </p:extLst>
  </p:cSld>
  <p:clrMapOvr>
    <a:masterClrMapping/>
  </p:clrMapOvr>
</p:sld>
</file>

<file path=ppt/theme/theme1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AA099D3-F51A-D642-8186-C57B9A0A56C7}" vid="{A3016D3B-47FF-B64A-BB45-1DD741C7925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Staff_Blank_Accessible_Template</Template>
  <TotalTime>422</TotalTime>
  <Words>1304</Words>
  <Application>Microsoft Macintosh PowerPoint</Application>
  <PresentationFormat>On-screen Show (4:3)</PresentationFormat>
  <Paragraphs>159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Helvetica Neue</vt:lpstr>
      <vt:lpstr>Helvetica Neue Condensed</vt:lpstr>
      <vt:lpstr>Helvetica Neue Light</vt:lpstr>
      <vt:lpstr>2_Custom Design</vt:lpstr>
      <vt:lpstr>Ethics, Ownership And Data Governance</vt:lpstr>
      <vt:lpstr>Activity</vt:lpstr>
      <vt:lpstr>Ethics and Rules</vt:lpstr>
      <vt:lpstr>Ethics vs Rules</vt:lpstr>
      <vt:lpstr>Data Ethics</vt:lpstr>
      <vt:lpstr>Human Subjects – Informed Consent</vt:lpstr>
      <vt:lpstr>Human Subjects – Informed Consent</vt:lpstr>
      <vt:lpstr>Human Subjects – Informed Consent</vt:lpstr>
      <vt:lpstr>Data Science Ethics</vt:lpstr>
      <vt:lpstr>Ownership</vt:lpstr>
      <vt:lpstr>Limits of Data Collection </vt:lpstr>
      <vt:lpstr>Data Destruction</vt:lpstr>
      <vt:lpstr>Intellectual Property Rights</vt:lpstr>
      <vt:lpstr>Privacy</vt:lpstr>
      <vt:lpstr>Privacy Violation in Data Science </vt:lpstr>
      <vt:lpstr>Privacy Violation</vt:lpstr>
      <vt:lpstr>Governance </vt:lpstr>
      <vt:lpstr>Governance – GDPR (25 May 2018)</vt:lpstr>
      <vt:lpstr>Legal Consent </vt:lpstr>
      <vt:lpstr>Collecting and Managing Big Data</vt:lpstr>
      <vt:lpstr>When does Data Science Fail?</vt:lpstr>
      <vt:lpstr>Practical Session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Title</dc:title>
  <dc:creator>Babu-Saheer, Lakshmi</dc:creator>
  <cp:lastModifiedBy>Babu-Saheer, Lakshmi</cp:lastModifiedBy>
  <cp:revision>23</cp:revision>
  <dcterms:created xsi:type="dcterms:W3CDTF">2020-09-04T09:22:59Z</dcterms:created>
  <dcterms:modified xsi:type="dcterms:W3CDTF">2020-09-08T20:53:56Z</dcterms:modified>
</cp:coreProperties>
</file>